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1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62" r:id="rId8"/>
    <p:sldId id="263" r:id="rId9"/>
    <p:sldId id="271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February 2016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Electric!$A$5</c:f>
              <c:strCache>
                <c:ptCount val="1"/>
                <c:pt idx="0">
                  <c:v>Aug-15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D6F-4E98-BB95-95E9C390033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D6F-4E98-BB95-95E9C390033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FD6F-4E98-BB95-95E9C3900332}"/>
              </c:ext>
            </c:extLst>
          </c:dPt>
          <c:dLbls>
            <c:dLbl>
              <c:idx val="0"/>
              <c:layout>
                <c:manualLayout>
                  <c:x val="-1.8550806149231209E-3"/>
                  <c:y val="-5.731472404628773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6F-4E98-BB95-95E9C3900332}"/>
                </c:ext>
              </c:extLst>
            </c:dLbl>
            <c:dLbl>
              <c:idx val="1"/>
              <c:layout>
                <c:manualLayout>
                  <c:x val="-1.488095238095238E-3"/>
                  <c:y val="1.891031523284736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6F-4E98-BB95-95E9C3900332}"/>
                </c:ext>
              </c:extLst>
            </c:dLbl>
            <c:dLbl>
              <c:idx val="2"/>
              <c:layout>
                <c:manualLayout>
                  <c:x val="0"/>
                  <c:y val="-2.34172965954924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6F-4E98-BB95-95E9C3900332}"/>
                </c:ext>
              </c:extLst>
            </c:dLbl>
            <c:dLbl>
              <c:idx val="3"/>
              <c:layout>
                <c:manualLayout>
                  <c:x val="0"/>
                  <c:y val="1.16194625998547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6F-4E98-BB95-95E9C3900332}"/>
                </c:ext>
              </c:extLst>
            </c:dLbl>
            <c:dLbl>
              <c:idx val="4"/>
              <c:layout>
                <c:manualLayout>
                  <c:x val="1.488095238095238E-3"/>
                  <c:y val="-6.9189857401414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6F-4E98-BB95-95E9C3900332}"/>
                </c:ext>
              </c:extLst>
            </c:dLbl>
            <c:dLbl>
              <c:idx val="5"/>
              <c:layout>
                <c:manualLayout>
                  <c:x val="0"/>
                  <c:y val="2.0153924488483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6F-4E98-BB95-95E9C39003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Electric!$B$3:$G$4</c:f>
              <c:multiLvlStrCache>
                <c:ptCount val="6"/>
                <c:lvl>
                  <c:pt idx="0">
                    <c:v>Competitive</c:v>
                  </c:pt>
                  <c:pt idx="1">
                    <c:v>Default</c:v>
                  </c:pt>
                  <c:pt idx="2">
                    <c:v>Competitive</c:v>
                  </c:pt>
                  <c:pt idx="3">
                    <c:v>Default</c:v>
                  </c:pt>
                  <c:pt idx="4">
                    <c:v>Competitive</c:v>
                  </c:pt>
                  <c:pt idx="5">
                    <c:v>Default</c:v>
                  </c:pt>
                </c:lvl>
                <c:lvl>
                  <c:pt idx="0">
                    <c:v>Residential</c:v>
                  </c:pt>
                  <c:pt idx="2">
                    <c:v>Non-residential</c:v>
                  </c:pt>
                  <c:pt idx="4">
                    <c:v>Total</c:v>
                  </c:pt>
                </c:lvl>
              </c:multiLvlStrCache>
            </c:multiLvlStrRef>
          </c:cat>
          <c:val>
            <c:numRef>
              <c:f>Electric!$B$5:$G$5</c:f>
              <c:numCache>
                <c:formatCode>0.0%</c:formatCode>
                <c:ptCount val="6"/>
                <c:pt idx="0">
                  <c:v>0.154</c:v>
                </c:pt>
                <c:pt idx="1">
                  <c:v>0.84599999999999997</c:v>
                </c:pt>
                <c:pt idx="2">
                  <c:v>0.83399999999999996</c:v>
                </c:pt>
                <c:pt idx="3">
                  <c:v>0.16600000000000001</c:v>
                </c:pt>
                <c:pt idx="4">
                  <c:v>0.68100000000000005</c:v>
                </c:pt>
                <c:pt idx="5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6F-4E98-BB95-95E9C3900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009088"/>
        <c:axId val="188014976"/>
      </c:barChart>
      <c:catAx>
        <c:axId val="18800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8014976"/>
        <c:crosses val="autoZero"/>
        <c:auto val="1"/>
        <c:lblAlgn val="ctr"/>
        <c:lblOffset val="100"/>
        <c:noMultiLvlLbl val="0"/>
      </c:catAx>
      <c:valAx>
        <c:axId val="1880149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88009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 Retail Sales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Sheet1!$A$3:$A$8</c:f>
              <c:numCache>
                <c:formatCode>0_);\(0\)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  <c:pt idx="0">
                  <c:v>11620844</c:v>
                </c:pt>
                <c:pt idx="1">
                  <c:v>11322753</c:v>
                </c:pt>
                <c:pt idx="2">
                  <c:v>11131012</c:v>
                </c:pt>
                <c:pt idx="3">
                  <c:v>11207330</c:v>
                </c:pt>
                <c:pt idx="4">
                  <c:v>11214366</c:v>
                </c:pt>
                <c:pt idx="5">
                  <c:v>11286180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3-41F4-9B96-1FD7652B2257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SOS Sales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numRef>
              <c:f>Sheet1!$A$3:$A$8</c:f>
              <c:numCache>
                <c:formatCode>0_);\(0\)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3055338</c:v>
                </c:pt>
                <c:pt idx="1">
                  <c:v>2793678</c:v>
                </c:pt>
                <c:pt idx="2">
                  <c:v>2783241</c:v>
                </c:pt>
                <c:pt idx="3">
                  <c:v>2997504</c:v>
                </c:pt>
                <c:pt idx="4">
                  <c:v>3157600</c:v>
                </c:pt>
                <c:pt idx="5">
                  <c:v>3027538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3-41F4-9B96-1FD7652B2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5306176"/>
        <c:axId val="545306832"/>
      </c:barChart>
      <c:catAx>
        <c:axId val="545306176"/>
        <c:scaling>
          <c:orientation val="minMax"/>
        </c:scaling>
        <c:delete val="0"/>
        <c:axPos val="b"/>
        <c:numFmt formatCode="0_);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306832"/>
        <c:crosses val="autoZero"/>
        <c:auto val="1"/>
        <c:lblAlgn val="ctr"/>
        <c:lblOffset val="100"/>
        <c:noMultiLvlLbl val="0"/>
      </c:catAx>
      <c:valAx>
        <c:axId val="54530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306176"/>
        <c:crosses val="autoZero"/>
        <c:crossBetween val="between"/>
        <c:majorUnit val="500000"/>
        <c:minorUnit val="1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2501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5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2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2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20516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5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7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2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42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300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711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575" y="792861"/>
            <a:ext cx="6191250" cy="2441448"/>
          </a:xfrm>
        </p:spPr>
        <p:txBody>
          <a:bodyPr/>
          <a:lstStyle/>
          <a:p>
            <a:r>
              <a:rPr lang="en-US" dirty="0"/>
              <a:t>PJM Footprint Roundtable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49" y="3455005"/>
            <a:ext cx="5648325" cy="1536095"/>
          </a:xfrm>
        </p:spPr>
        <p:txBody>
          <a:bodyPr>
            <a:normAutofit/>
          </a:bodyPr>
          <a:lstStyle/>
          <a:p>
            <a:r>
              <a:rPr lang="en-US" dirty="0"/>
              <a:t>The Future of Dynamic Pricing, Price Responsiveness Demand, Demand Response in the PJM Footprint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4924425"/>
            <a:ext cx="317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Betty Ann Kane, Chairman</a:t>
            </a:r>
          </a:p>
          <a:p>
            <a:r>
              <a:rPr lang="en-US" sz="1600" b="1" dirty="0"/>
              <a:t>DC Public Service Commission</a:t>
            </a:r>
          </a:p>
          <a:p>
            <a:r>
              <a:rPr lang="en-US" sz="1600" b="1" dirty="0"/>
              <a:t>September 27, 2017</a:t>
            </a:r>
          </a:p>
        </p:txBody>
      </p:sp>
    </p:spTree>
    <p:extLst>
      <p:ext uri="{BB962C8B-B14F-4D97-AF65-F5344CB8AC3E}">
        <p14:creationId xmlns:p14="http://schemas.microsoft.com/office/powerpoint/2010/main" val="102657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85725"/>
            <a:ext cx="7200900" cy="14859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Total Retail Sales (MWH) and the SOS Portion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A8ABAA-AAA1-4C84-B3A6-1DDC118B4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346702"/>
              </p:ext>
            </p:extLst>
          </p:nvPr>
        </p:nvGraphicFramePr>
        <p:xfrm>
          <a:off x="742950" y="1200150"/>
          <a:ext cx="7915275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30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effectLst/>
        </p:spPr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13" name="Freeform 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CB73C468-D875-4A8E-A540-E43BF8232D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0908" y="2016617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86872" y="634028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6860" y="1164512"/>
            <a:ext cx="2270165" cy="226448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033913" y="634028"/>
            <a:ext cx="3598683" cy="3732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7200" cap="all"/>
              <a:t>The End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625" y="3889896"/>
            <a:ext cx="3608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 Service Commission of the District of Columbia</a:t>
            </a:r>
          </a:p>
          <a:p>
            <a:pPr algn="ctr"/>
            <a:r>
              <a:rPr lang="en-US" dirty="0"/>
              <a:t>1325 G Street, NW</a:t>
            </a:r>
          </a:p>
          <a:p>
            <a:pPr algn="ctr"/>
            <a:r>
              <a:rPr lang="en-US" dirty="0"/>
              <a:t>Suite 800</a:t>
            </a:r>
          </a:p>
          <a:p>
            <a:pPr algn="ctr"/>
            <a:r>
              <a:rPr lang="en-US" dirty="0"/>
              <a:t>Washington, D.C.  20005</a:t>
            </a:r>
          </a:p>
          <a:p>
            <a:pPr algn="ctr"/>
            <a:r>
              <a:rPr lang="en-US" dirty="0"/>
              <a:t>(202) 626-5100</a:t>
            </a:r>
          </a:p>
          <a:p>
            <a:pPr algn="ctr"/>
            <a:r>
              <a:rPr lang="en-US" dirty="0"/>
              <a:t>www.dcpsc.org</a:t>
            </a:r>
          </a:p>
        </p:txBody>
      </p:sp>
    </p:spTree>
    <p:extLst>
      <p:ext uri="{BB962C8B-B14F-4D97-AF65-F5344CB8AC3E}">
        <p14:creationId xmlns:p14="http://schemas.microsoft.com/office/powerpoint/2010/main" val="65040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447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The Retail Electric Competition and Consumer Protections Act of 1999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600200"/>
            <a:ext cx="8458200" cy="495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Required Pe</a:t>
            </a:r>
            <a:r>
              <a:rPr lang="en-US" altLang="en-US" sz="2400" dirty="0">
                <a:solidFill>
                  <a:schemeClr val="tx1"/>
                </a:solidFill>
              </a:rPr>
              <a:t>pco to sell its power plants-became a distribution company only</a:t>
            </a:r>
          </a:p>
          <a:p>
            <a:r>
              <a:rPr lang="en-US" altLang="en-US" sz="2400" dirty="0"/>
              <a:t>Commission regulates Pepco’s distribution rates and service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Commission prohibited from regulating the price of electricity</a:t>
            </a:r>
          </a:p>
          <a:p>
            <a:r>
              <a:rPr lang="en-US" sz="2400" dirty="0"/>
              <a:t>Consumers may purchase electricity from any licensed supplier </a:t>
            </a:r>
          </a:p>
          <a:p>
            <a:r>
              <a:rPr lang="en-US" sz="2400" dirty="0"/>
              <a:t>Customers who don’t choose are placed in Standard Offer Service- Pepco is the currently designated administrator</a:t>
            </a:r>
          </a:p>
          <a:p>
            <a:r>
              <a:rPr lang="en-US" sz="2400" dirty="0"/>
              <a:t>Price of Standard Offer Service is determined by competitive auctions under Commission rules</a:t>
            </a:r>
          </a:p>
          <a:p>
            <a:r>
              <a:rPr lang="en-US" sz="2400" dirty="0"/>
              <a:t>All suppliers covered by Commission rules for consumer protection </a:t>
            </a:r>
          </a:p>
        </p:txBody>
      </p:sp>
    </p:spTree>
    <p:extLst>
      <p:ext uri="{BB962C8B-B14F-4D97-AF65-F5344CB8AC3E}">
        <p14:creationId xmlns:p14="http://schemas.microsoft.com/office/powerpoint/2010/main" val="26047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onstructionweekonline.com/pictures/Powerlin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3"/>
          <a:stretch/>
        </p:blipFill>
        <p:spPr bwMode="auto">
          <a:xfrm>
            <a:off x="542925" y="762000"/>
            <a:ext cx="8601076" cy="609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28700" y="199689"/>
            <a:ext cx="7200900" cy="1485900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Customer Choice of Electricity Supplier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4973" y="1885726"/>
            <a:ext cx="7772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Customers who have chosen a competitive supplier:</a:t>
            </a:r>
          </a:p>
          <a:p>
            <a:r>
              <a:rPr lang="en-US" dirty="0">
                <a:latin typeface="+mj-lt"/>
              </a:rPr>
              <a:t>13% of residential customers </a:t>
            </a:r>
          </a:p>
          <a:p>
            <a:r>
              <a:rPr lang="en-US" dirty="0">
                <a:latin typeface="+mj-lt"/>
              </a:rPr>
              <a:t>35% of commercial customers </a:t>
            </a:r>
          </a:p>
          <a:p>
            <a:r>
              <a:rPr lang="en-US" dirty="0">
                <a:latin typeface="+mj-lt"/>
              </a:rPr>
              <a:t>71% of actual kwh sold are by competitive suppliers</a:t>
            </a:r>
          </a:p>
        </p:txBody>
      </p:sp>
    </p:spTree>
    <p:extLst>
      <p:ext uri="{BB962C8B-B14F-4D97-AF65-F5344CB8AC3E}">
        <p14:creationId xmlns:p14="http://schemas.microsoft.com/office/powerpoint/2010/main" val="419053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6437"/>
            <a:ext cx="8229600" cy="125272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Market Shares for Electricity Load (MW)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081930"/>
              </p:ext>
            </p:extLst>
          </p:nvPr>
        </p:nvGraphicFramePr>
        <p:xfrm>
          <a:off x="600074" y="771525"/>
          <a:ext cx="835342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556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6" y="652120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Pepco-DC Direct Load Control</a:t>
            </a:r>
            <a:br>
              <a:rPr lang="en-US" dirty="0"/>
            </a:br>
            <a:r>
              <a:rPr lang="en-US" dirty="0"/>
              <a:t>Residential Central A/C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05799"/>
              </p:ext>
            </p:extLst>
          </p:nvPr>
        </p:nvGraphicFramePr>
        <p:xfrm>
          <a:off x="1238251" y="1924051"/>
          <a:ext cx="6786108" cy="2998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587">
                  <a:extLst>
                    <a:ext uri="{9D8B030D-6E8A-4147-A177-3AD203B41FA5}">
                      <a16:colId xmlns:a16="http://schemas.microsoft.com/office/drawing/2014/main" val="1133951962"/>
                    </a:ext>
                  </a:extLst>
                </a:gridCol>
                <a:gridCol w="1832591">
                  <a:extLst>
                    <a:ext uri="{9D8B030D-6E8A-4147-A177-3AD203B41FA5}">
                      <a16:colId xmlns:a16="http://schemas.microsoft.com/office/drawing/2014/main" val="1125868477"/>
                    </a:ext>
                  </a:extLst>
                </a:gridCol>
                <a:gridCol w="1844973">
                  <a:extLst>
                    <a:ext uri="{9D8B030D-6E8A-4147-A177-3AD203B41FA5}">
                      <a16:colId xmlns:a16="http://schemas.microsoft.com/office/drawing/2014/main" val="1149367033"/>
                    </a:ext>
                  </a:extLst>
                </a:gridCol>
                <a:gridCol w="1791957">
                  <a:extLst>
                    <a:ext uri="{9D8B030D-6E8A-4147-A177-3AD203B41FA5}">
                      <a16:colId xmlns:a16="http://schemas.microsoft.com/office/drawing/2014/main" val="176138046"/>
                    </a:ext>
                  </a:extLst>
                </a:gridCol>
              </a:tblGrid>
              <a:tr h="789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No. of Participants enrolled end of the year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No. of Devices installed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 of active customers** at the end of the year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55798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N.A.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7,301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N. A.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6014909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24,080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27,393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22,107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709142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26,669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30,693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23,746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7930609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27,821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32,200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25,385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695499"/>
                  </a:ext>
                </a:extLst>
              </a:tr>
              <a:tr h="526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27,992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32,338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25,369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26869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27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90610"/>
              </p:ext>
            </p:extLst>
          </p:nvPr>
        </p:nvGraphicFramePr>
        <p:xfrm>
          <a:off x="1152524" y="955167"/>
          <a:ext cx="6943726" cy="4803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162">
                  <a:extLst>
                    <a:ext uri="{9D8B030D-6E8A-4147-A177-3AD203B41FA5}">
                      <a16:colId xmlns:a16="http://schemas.microsoft.com/office/drawing/2014/main" val="45779097"/>
                    </a:ext>
                  </a:extLst>
                </a:gridCol>
                <a:gridCol w="2588621">
                  <a:extLst>
                    <a:ext uri="{9D8B030D-6E8A-4147-A177-3AD203B41FA5}">
                      <a16:colId xmlns:a16="http://schemas.microsoft.com/office/drawing/2014/main" val="3848343319"/>
                    </a:ext>
                  </a:extLst>
                </a:gridCol>
                <a:gridCol w="2721943">
                  <a:extLst>
                    <a:ext uri="{9D8B030D-6E8A-4147-A177-3AD203B41FA5}">
                      <a16:colId xmlns:a16="http://schemas.microsoft.com/office/drawing/2014/main" val="2539451669"/>
                    </a:ext>
                  </a:extLst>
                </a:gridCol>
              </a:tblGrid>
              <a:tr h="934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PJM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Delivery Year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(Not calendar Year)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MW bid into RPM and cleared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Capacity Revenue from PJM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2921688470"/>
                  </a:ext>
                </a:extLst>
              </a:tr>
              <a:tr h="463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2013/2014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16.6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$60,590</a:t>
                      </a:r>
                      <a:endParaRPr lang="en-US" sz="12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3347213819"/>
                  </a:ext>
                </a:extLst>
              </a:tr>
              <a:tr h="485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2014/2015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18.0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$161,859</a:t>
                      </a:r>
                      <a:endParaRPr lang="en-US" sz="12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3653063258"/>
                  </a:ext>
                </a:extLst>
              </a:tr>
              <a:tr h="459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2015/2016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18.0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$1,090,556</a:t>
                      </a:r>
                      <a:endParaRPr lang="en-US" sz="12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1535549560"/>
                  </a:ext>
                </a:extLst>
              </a:tr>
              <a:tr h="452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2016/2017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17.4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$756,595**</a:t>
                      </a:r>
                      <a:endParaRPr lang="en-US" sz="12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125059635"/>
                  </a:ext>
                </a:extLst>
              </a:tr>
              <a:tr h="465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2017/2018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18.4</a:t>
                      </a:r>
                      <a:endParaRPr lang="en-US" sz="12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$805,920**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2124887575"/>
                  </a:ext>
                </a:extLst>
              </a:tr>
              <a:tr h="477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2018/2019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18.0</a:t>
                      </a:r>
                      <a:endParaRPr lang="en-US" sz="12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$292,458**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1127267590"/>
                  </a:ext>
                </a:extLst>
              </a:tr>
              <a:tr h="4425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2019/2020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18.0</a:t>
                      </a:r>
                      <a:endParaRPr lang="en-US" sz="12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$66**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2702272605"/>
                  </a:ext>
                </a:extLst>
              </a:tr>
              <a:tr h="6228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2020/2021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17.4* (only partial cleared)</a:t>
                      </a:r>
                      <a:endParaRPr lang="en-US" sz="12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50535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09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995605"/>
            <a:ext cx="7886699" cy="44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8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6" y="333374"/>
            <a:ext cx="8096250" cy="59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81050" y="1920875"/>
          <a:ext cx="7934325" cy="332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372">
                  <a:extLst>
                    <a:ext uri="{9D8B030D-6E8A-4147-A177-3AD203B41FA5}">
                      <a16:colId xmlns:a16="http://schemas.microsoft.com/office/drawing/2014/main" val="3050815429"/>
                    </a:ext>
                  </a:extLst>
                </a:gridCol>
                <a:gridCol w="3912953">
                  <a:extLst>
                    <a:ext uri="{9D8B030D-6E8A-4147-A177-3AD203B41FA5}">
                      <a16:colId xmlns:a16="http://schemas.microsoft.com/office/drawing/2014/main" val="673853328"/>
                    </a:ext>
                  </a:extLst>
                </a:gridCol>
              </a:tblGrid>
              <a:tr h="50415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Spending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</a:rPr>
                        <a:t>$15,553,038.06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891971"/>
                  </a:ext>
                </a:extLst>
              </a:tr>
              <a:tr h="90747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ARRA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</a:rPr>
                        <a:t>$3,715,118.03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38970"/>
                  </a:ext>
                </a:extLst>
              </a:tr>
              <a:tr h="90747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PJM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</a:rPr>
                        <a:t>$ (845,394.52)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441281"/>
                  </a:ext>
                </a:extLst>
              </a:tr>
              <a:tr h="50415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</a:rPr>
                        <a:t> Cost of Capital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</a:rPr>
                        <a:t>$  948,249.97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128063"/>
                  </a:ext>
                </a:extLst>
              </a:tr>
              <a:tr h="50415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</a:rPr>
                        <a:t>Net in Regulatory Asset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</a:rPr>
                        <a:t> $ 11,940,776.28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36485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19126" y="434975"/>
            <a:ext cx="8524874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ACTUAL DIRECT LOAD CONTROL COSTS (2011 - 2015)</a:t>
            </a:r>
          </a:p>
        </p:txBody>
      </p:sp>
    </p:spTree>
    <p:extLst>
      <p:ext uri="{BB962C8B-B14F-4D97-AF65-F5344CB8AC3E}">
        <p14:creationId xmlns:p14="http://schemas.microsoft.com/office/powerpoint/2010/main" val="216022742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82</TotalTime>
  <Words>359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Franklin Gothic Book</vt:lpstr>
      <vt:lpstr>Times New Roman</vt:lpstr>
      <vt:lpstr>Wingdings 2</vt:lpstr>
      <vt:lpstr>Crop</vt:lpstr>
      <vt:lpstr>PJM Footprint Roundtable</vt:lpstr>
      <vt:lpstr>The Retail Electric Competition and Consumer Protections Act of 1999 </vt:lpstr>
      <vt:lpstr>Customer Choice of Electricity Supplier</vt:lpstr>
      <vt:lpstr>Market Shares for Electricity Load (MW)</vt:lpstr>
      <vt:lpstr>Pepco-DC Direct Load Control Residential Central A/C</vt:lpstr>
      <vt:lpstr>PowerPoint Presentation</vt:lpstr>
      <vt:lpstr>PowerPoint Presentation</vt:lpstr>
      <vt:lpstr>PowerPoint Presentation</vt:lpstr>
      <vt:lpstr>PowerPoint Presentation</vt:lpstr>
      <vt:lpstr>Total Retail Sales (MWH) and the SOS Portion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PJM Footprint Roundtable</dc:title>
  <dc:creator>Newkirk, Wendy (PSC)</dc:creator>
  <cp:lastModifiedBy>Newkirk, Wendy (PSC)</cp:lastModifiedBy>
  <cp:revision>13</cp:revision>
  <dcterms:created xsi:type="dcterms:W3CDTF">2017-09-21T19:11:46Z</dcterms:created>
  <dcterms:modified xsi:type="dcterms:W3CDTF">2017-09-25T17:05:44Z</dcterms:modified>
</cp:coreProperties>
</file>